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8"/>
  </p:notesMasterIdLst>
  <p:sldIdLst>
    <p:sldId id="256" r:id="rId2"/>
    <p:sldId id="265" r:id="rId3"/>
    <p:sldId id="289" r:id="rId4"/>
    <p:sldId id="279" r:id="rId5"/>
    <p:sldId id="314" r:id="rId6"/>
    <p:sldId id="280" r:id="rId7"/>
    <p:sldId id="282" r:id="rId8"/>
    <p:sldId id="285" r:id="rId9"/>
    <p:sldId id="281" r:id="rId10"/>
    <p:sldId id="283" r:id="rId11"/>
    <p:sldId id="284" r:id="rId12"/>
    <p:sldId id="290" r:id="rId13"/>
    <p:sldId id="286" r:id="rId14"/>
    <p:sldId id="291" r:id="rId15"/>
    <p:sldId id="311" r:id="rId16"/>
    <p:sldId id="287" r:id="rId17"/>
    <p:sldId id="288" r:id="rId18"/>
    <p:sldId id="293" r:id="rId19"/>
    <p:sldId id="294" r:id="rId20"/>
    <p:sldId id="307" r:id="rId21"/>
    <p:sldId id="300" r:id="rId22"/>
    <p:sldId id="299" r:id="rId23"/>
    <p:sldId id="305" r:id="rId24"/>
    <p:sldId id="308" r:id="rId25"/>
    <p:sldId id="315" r:id="rId26"/>
    <p:sldId id="316" r:id="rId27"/>
    <p:sldId id="309" r:id="rId28"/>
    <p:sldId id="312" r:id="rId29"/>
    <p:sldId id="296" r:id="rId30"/>
    <p:sldId id="303" r:id="rId31"/>
    <p:sldId id="301" r:id="rId32"/>
    <p:sldId id="306" r:id="rId33"/>
    <p:sldId id="304" r:id="rId34"/>
    <p:sldId id="313" r:id="rId35"/>
    <p:sldId id="295" r:id="rId36"/>
    <p:sldId id="29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C1049-1231-426B-B670-1698EECD8BDB}" type="datetimeFigureOut">
              <a:rPr lang="pt-BR" smtClean="0"/>
              <a:t>19/10/2012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722CD-6681-411F-B879-E526CA6B83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86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Agradecer convite, trabalho dos meninos e mencionar outros profs.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22CD-6681-411F-B879-E526CA6B83F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63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users.rowan.edu/~polikar/WAVELETS/WTtutoria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096300308009880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related.com/dspbooks/sasp/Discrete_Wavelet_Filterbank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gif"/><Relationship Id="rId2" Type="http://schemas.openxmlformats.org/officeDocument/2006/relationships/image" Target="../media/image41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ucdavis.edu/~strohmer/research/gabor/gaborintro/node3.html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3569" y="2060848"/>
            <a:ext cx="7309364" cy="2592288"/>
          </a:xfrm>
        </p:spPr>
        <p:txBody>
          <a:bodyPr/>
          <a:lstStyle/>
          <a:p>
            <a:pPr marL="182880" indent="0" algn="ctr">
              <a:buNone/>
            </a:pPr>
            <a:r>
              <a:rPr lang="pt-BR" sz="4800" dirty="0" smtClean="0"/>
              <a:t>Transformada </a:t>
            </a:r>
            <a:r>
              <a:rPr lang="pt-BR" sz="4800" dirty="0" err="1" smtClean="0"/>
              <a:t>Wavelet</a:t>
            </a:r>
            <a:r>
              <a:rPr lang="pt-BR" sz="4800" dirty="0" smtClean="0"/>
              <a:t>:</a:t>
            </a:r>
            <a:br>
              <a:rPr lang="pt-BR" sz="4800" dirty="0" smtClean="0"/>
            </a:br>
            <a:r>
              <a:rPr lang="pt-BR" sz="4800" dirty="0" smtClean="0"/>
              <a:t>O que é?</a:t>
            </a:r>
            <a:br>
              <a:rPr lang="pt-BR" sz="4800" dirty="0" smtClean="0"/>
            </a:br>
            <a:r>
              <a:rPr lang="pt-BR" sz="4800" dirty="0" smtClean="0"/>
              <a:t>Para que serve?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5971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Base para STFT</a:t>
            </a:r>
            <a:endParaRPr lang="pt-BR" dirty="0"/>
          </a:p>
        </p:txBody>
      </p:sp>
      <p:pic>
        <p:nvPicPr>
          <p:cNvPr id="1026" name="Picture 2" descr="D:\Apresentações\SPS\2012\Base_STFT_Discret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5057" r="7532" b="4819"/>
          <a:stretch/>
        </p:blipFill>
        <p:spPr bwMode="auto">
          <a:xfrm>
            <a:off x="1331640" y="1180097"/>
            <a:ext cx="6480720" cy="52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15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Resolução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2" y="2636912"/>
            <a:ext cx="616267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0" y="6237312"/>
            <a:ext cx="896448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pt-BR" sz="1800" dirty="0" smtClean="0"/>
              <a:t>cnx.org/</a:t>
            </a:r>
            <a:r>
              <a:rPr lang="pt-BR" sz="1800" dirty="0" err="1" smtClean="0"/>
              <a:t>content</a:t>
            </a:r>
            <a:r>
              <a:rPr lang="pt-BR" sz="1800" dirty="0" smtClean="0"/>
              <a:t>/col10144/1.8</a:t>
            </a:r>
          </a:p>
        </p:txBody>
      </p:sp>
      <p:sp>
        <p:nvSpPr>
          <p:cNvPr id="6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83568" y="875536"/>
            <a:ext cx="6860232" cy="1905392"/>
          </a:xfrm>
        </p:spPr>
        <p:txBody>
          <a:bodyPr/>
          <a:lstStyle/>
          <a:p>
            <a:r>
              <a:rPr lang="pt-BR" dirty="0"/>
              <a:t>Tempo: </a:t>
            </a:r>
            <a:r>
              <a:rPr lang="pt-BR" dirty="0" smtClean="0"/>
              <a:t>janelas diferentes</a:t>
            </a:r>
            <a:endParaRPr lang="pt-BR" dirty="0"/>
          </a:p>
          <a:p>
            <a:pPr lvl="1"/>
            <a:r>
              <a:rPr lang="en-US" b="1" dirty="0" err="1"/>
              <a:t>Duração</a:t>
            </a:r>
            <a:r>
              <a:rPr lang="en-US" b="1" dirty="0"/>
              <a:t> da </a:t>
            </a:r>
            <a:r>
              <a:rPr lang="en-US" b="1" dirty="0" err="1"/>
              <a:t>janela</a:t>
            </a:r>
            <a:r>
              <a:rPr lang="en-US" b="1" dirty="0"/>
              <a:t>: </a:t>
            </a:r>
            <a:r>
              <a:rPr lang="en-US" dirty="0"/>
              <a:t>T</a:t>
            </a:r>
            <a:endParaRPr lang="pt-BR" dirty="0"/>
          </a:p>
          <a:p>
            <a:r>
              <a:rPr lang="pt-BR" dirty="0" smtClean="0"/>
              <a:t>Frequência: série de Fourier calcula </a:t>
            </a:r>
            <a:r>
              <a:rPr lang="pt-BR" dirty="0" err="1" smtClean="0"/>
              <a:t>k.f</a:t>
            </a:r>
            <a:endParaRPr lang="pt-BR" dirty="0"/>
          </a:p>
          <a:p>
            <a:pPr lvl="1"/>
            <a:r>
              <a:rPr lang="en-US" b="1" dirty="0" err="1" smtClean="0"/>
              <a:t>Resolução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frequência</a:t>
            </a:r>
            <a:r>
              <a:rPr lang="en-US" b="1" dirty="0" smtClean="0"/>
              <a:t>: </a:t>
            </a:r>
            <a:r>
              <a:rPr lang="en-US" dirty="0" smtClean="0"/>
              <a:t>1/T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6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Resolução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0" y="6237312"/>
            <a:ext cx="896448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pt-BR" sz="1800" dirty="0">
                <a:hlinkClick r:id="rId2"/>
              </a:rPr>
              <a:t>http://users.rowan.edu/~polikar/WAVELETS/WTtutorial.html</a:t>
            </a:r>
            <a:endParaRPr lang="pt-BR" sz="1800" dirty="0" smtClean="0"/>
          </a:p>
        </p:txBody>
      </p:sp>
      <p:sp>
        <p:nvSpPr>
          <p:cNvPr id="4" name="AutoShape 2" descr="http://users.rowan.edu/~polikar/WAVELETS/stft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 descr="J:\SPS\2012\stft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917757"/>
            <a:ext cx="4101740" cy="313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J:\SPS\2012\stft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1" y="2911424"/>
            <a:ext cx="4106737" cy="311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:\SPS\2012\stft_time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6" y="980728"/>
            <a:ext cx="86565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08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Janelas Diferentes para Frequências Diferentes</a:t>
            </a:r>
            <a:endParaRPr lang="pt-BR" sz="3600" dirty="0"/>
          </a:p>
        </p:txBody>
      </p:sp>
      <p:pic>
        <p:nvPicPr>
          <p:cNvPr id="3074" name="Picture 2" descr="J:\SPS\2012\1H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72" y="1340768"/>
            <a:ext cx="8734126" cy="270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J:\SPS\2012\25Hz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4077072"/>
            <a:ext cx="8755974" cy="2716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1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Resoluções Diferentes para Frequências Diferentes</a:t>
            </a:r>
            <a:endParaRPr lang="pt-BR" sz="3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646" y="1535254"/>
            <a:ext cx="4725498" cy="3765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880120" y="5229200"/>
            <a:ext cx="6860232" cy="1296144"/>
          </a:xfrm>
        </p:spPr>
        <p:txBody>
          <a:bodyPr/>
          <a:lstStyle/>
          <a:p>
            <a:r>
              <a:rPr lang="pt-BR" dirty="0" smtClean="0"/>
              <a:t>Na prática:</a:t>
            </a:r>
            <a:endParaRPr lang="pt-BR" dirty="0"/>
          </a:p>
          <a:p>
            <a:pPr lvl="1"/>
            <a:r>
              <a:rPr lang="pt-BR" dirty="0" smtClean="0"/>
              <a:t>Baixa frequência dura bastante</a:t>
            </a:r>
            <a:endParaRPr lang="pt-BR" dirty="0"/>
          </a:p>
          <a:p>
            <a:pPr lvl="1"/>
            <a:r>
              <a:rPr lang="en-US" dirty="0" smtClean="0"/>
              <a:t>Alta </a:t>
            </a:r>
            <a:r>
              <a:rPr lang="en-US" dirty="0" err="1" smtClean="0"/>
              <a:t>frequência</a:t>
            </a:r>
            <a:r>
              <a:rPr lang="en-US" dirty="0" smtClean="0"/>
              <a:t> tem </a:t>
            </a:r>
            <a:r>
              <a:rPr lang="en-US" dirty="0" err="1" smtClean="0"/>
              <a:t>curta</a:t>
            </a:r>
            <a:r>
              <a:rPr lang="en-US" dirty="0" smtClean="0"/>
              <a:t> </a:t>
            </a:r>
            <a:r>
              <a:rPr lang="en-US" dirty="0" err="1" smtClean="0"/>
              <a:t>duração</a:t>
            </a:r>
            <a:r>
              <a:rPr lang="en-US" dirty="0" smtClean="0"/>
              <a:t> (</a:t>
            </a:r>
            <a:r>
              <a:rPr lang="en-US" dirty="0" err="1" smtClean="0"/>
              <a:t>descontinuidade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796136" y="4797152"/>
            <a:ext cx="324036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pt-BR" sz="1800" dirty="0" smtClean="0"/>
              <a:t>cnx.org/</a:t>
            </a:r>
            <a:r>
              <a:rPr lang="pt-BR" sz="1800" dirty="0" err="1" smtClean="0"/>
              <a:t>content</a:t>
            </a:r>
            <a:r>
              <a:rPr lang="pt-BR" sz="1800" dirty="0" smtClean="0"/>
              <a:t>/col10144/1.8</a:t>
            </a:r>
          </a:p>
        </p:txBody>
      </p:sp>
    </p:spTree>
    <p:extLst>
      <p:ext uri="{BB962C8B-B14F-4D97-AF65-F5344CB8AC3E}">
        <p14:creationId xmlns:p14="http://schemas.microsoft.com/office/powerpoint/2010/main" val="27634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Resoluções Diferentes para Frequências Diferentes</a:t>
            </a:r>
            <a:endParaRPr lang="pt-BR" sz="3600" dirty="0"/>
          </a:p>
        </p:txBody>
      </p:sp>
      <p:pic>
        <p:nvPicPr>
          <p:cNvPr id="3076" name="Picture 4" descr="http://www.everynote.com/goods.pic/RKor_Rach_BumbleBe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31" y="1676400"/>
            <a:ext cx="6721363" cy="441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Janela, Frequência e Escala</a:t>
            </a:r>
            <a:endParaRPr lang="pt-BR" sz="3600" dirty="0"/>
          </a:p>
        </p:txBody>
      </p:sp>
      <p:pic>
        <p:nvPicPr>
          <p:cNvPr id="4101" name="Picture 5" descr="J:\SPS\2012\1Hz_Escal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16" y="4797152"/>
            <a:ext cx="5949652" cy="197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J:\SPS\2012\2Hz_Escal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74" y="2780929"/>
            <a:ext cx="305314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J:\SPS\2012\4Hz_Escal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75" y="967573"/>
            <a:ext cx="1526569" cy="178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J:\SPS\2012\2Hz_Escala_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914" y="2786287"/>
            <a:ext cx="2860234" cy="2037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J:\SPS\2012\4Hz_Escala_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344" y="941028"/>
            <a:ext cx="1526570" cy="18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J:\SPS\2012\4Hz_Escala_B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914" y="941028"/>
            <a:ext cx="1542101" cy="18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J:\SPS\2012\4Hz_Escala_C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967573"/>
            <a:ext cx="1318132" cy="181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300192" y="1412776"/>
            <a:ext cx="966038" cy="504056"/>
          </a:xfrm>
        </p:spPr>
        <p:txBody>
          <a:bodyPr/>
          <a:lstStyle/>
          <a:p>
            <a:pPr marL="45720" indent="0">
              <a:buNone/>
            </a:pPr>
            <a:r>
              <a:rPr lang="pt-BR" dirty="0" smtClean="0"/>
              <a:t>s</a:t>
            </a:r>
            <a:r>
              <a:rPr lang="pt-BR" baseline="-25000" dirty="0" smtClean="0"/>
              <a:t>1</a:t>
            </a:r>
            <a:r>
              <a:rPr lang="pt-BR" dirty="0" smtClean="0"/>
              <a:t>(t)</a:t>
            </a:r>
            <a:endParaRPr lang="pt-BR" dirty="0"/>
          </a:p>
        </p:txBody>
      </p: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6300192" y="3282813"/>
            <a:ext cx="21602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BR" dirty="0" smtClean="0"/>
              <a:t>s</a:t>
            </a:r>
            <a:r>
              <a:rPr lang="pt-BR" baseline="-25000" dirty="0" smtClean="0"/>
              <a:t>2</a:t>
            </a:r>
            <a:r>
              <a:rPr lang="pt-BR" dirty="0" smtClean="0"/>
              <a:t>(t) = s</a:t>
            </a:r>
            <a:r>
              <a:rPr lang="pt-BR" baseline="-25000" dirty="0" smtClean="0"/>
              <a:t>1</a:t>
            </a:r>
            <a:r>
              <a:rPr lang="pt-BR" dirty="0" smtClean="0"/>
              <a:t>(t/2) </a:t>
            </a:r>
            <a:endParaRPr lang="pt-BR" dirty="0"/>
          </a:p>
        </p:txBody>
      </p:sp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6084168" y="5465075"/>
            <a:ext cx="316835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BR" dirty="0" smtClean="0"/>
              <a:t>s</a:t>
            </a:r>
            <a:r>
              <a:rPr lang="pt-BR" baseline="-25000" dirty="0" smtClean="0"/>
              <a:t>3</a:t>
            </a:r>
            <a:r>
              <a:rPr lang="pt-BR" dirty="0" smtClean="0"/>
              <a:t>(t) </a:t>
            </a:r>
            <a:r>
              <a:rPr lang="pt-BR" dirty="0"/>
              <a:t>= </a:t>
            </a:r>
            <a:r>
              <a:rPr lang="pt-BR" dirty="0" smtClean="0"/>
              <a:t>s</a:t>
            </a:r>
            <a:r>
              <a:rPr lang="pt-BR" baseline="-25000" dirty="0" smtClean="0"/>
              <a:t>2</a:t>
            </a:r>
            <a:r>
              <a:rPr lang="pt-BR" dirty="0" smtClean="0"/>
              <a:t>(t/2) </a:t>
            </a:r>
            <a:r>
              <a:rPr lang="pt-BR" dirty="0"/>
              <a:t>= </a:t>
            </a:r>
            <a:r>
              <a:rPr lang="pt-BR" dirty="0" smtClean="0"/>
              <a:t>s</a:t>
            </a:r>
            <a:r>
              <a:rPr lang="pt-BR" baseline="-25000" dirty="0" smtClean="0"/>
              <a:t>1</a:t>
            </a:r>
            <a:r>
              <a:rPr lang="pt-BR" dirty="0" smtClean="0"/>
              <a:t>(t/4)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28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/>
              <a:t>Por que </a:t>
            </a:r>
            <a:r>
              <a:rPr lang="pt-BR" sz="3600" dirty="0" err="1" smtClean="0"/>
              <a:t>senóide</a:t>
            </a:r>
            <a:r>
              <a:rPr lang="pt-BR" sz="3600" dirty="0" smtClean="0"/>
              <a:t>? 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pic>
        <p:nvPicPr>
          <p:cNvPr id="1026" name="Picture 2" descr="D:\Apresentações\SPS\2012\haa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30"/>
          <a:stretch/>
        </p:blipFill>
        <p:spPr bwMode="auto">
          <a:xfrm>
            <a:off x="539552" y="924872"/>
            <a:ext cx="4176464" cy="58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788024" y="1052736"/>
            <a:ext cx="396044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fontAlgn="base">
              <a:buNone/>
            </a:pPr>
            <a:r>
              <a:rPr lang="pt-BR" dirty="0" smtClean="0">
                <a:solidFill>
                  <a:schemeClr val="tx1"/>
                </a:solidFill>
              </a:rPr>
              <a:t>Alfred </a:t>
            </a:r>
            <a:r>
              <a:rPr lang="pt-BR" dirty="0" err="1" smtClean="0">
                <a:solidFill>
                  <a:schemeClr val="tx1"/>
                </a:solidFill>
              </a:rPr>
              <a:t>Haar</a:t>
            </a:r>
            <a:endParaRPr lang="pt-BR" dirty="0" smtClean="0">
              <a:solidFill>
                <a:schemeClr val="tx1"/>
              </a:solidFill>
            </a:endParaRPr>
          </a:p>
          <a:p>
            <a:pPr marL="45720" indent="0" fontAlgn="base">
              <a:buNone/>
            </a:pPr>
            <a:r>
              <a:rPr lang="pt-BR" dirty="0" smtClean="0">
                <a:solidFill>
                  <a:schemeClr val="tx1"/>
                </a:solidFill>
              </a:rPr>
              <a:t>Tese de doutorado, 1909</a:t>
            </a:r>
          </a:p>
          <a:p>
            <a:pPr marL="45720" indent="0" fontAlgn="base">
              <a:buNone/>
            </a:pPr>
            <a:r>
              <a:rPr lang="pt-BR" dirty="0" smtClean="0">
                <a:solidFill>
                  <a:schemeClr val="tx1"/>
                </a:solidFill>
              </a:rPr>
              <a:t>Orientador: Hilbert</a:t>
            </a:r>
          </a:p>
          <a:p>
            <a:pPr marL="45720" indent="0" fontAlgn="base">
              <a:buNone/>
            </a:pPr>
            <a:r>
              <a:rPr lang="pt-BR" dirty="0" smtClean="0">
                <a:solidFill>
                  <a:schemeClr val="tx1"/>
                </a:solidFill>
              </a:rPr>
              <a:t>Propósito: base </a:t>
            </a:r>
            <a:r>
              <a:rPr lang="pt-BR" dirty="0" err="1" smtClean="0">
                <a:solidFill>
                  <a:schemeClr val="tx1"/>
                </a:solidFill>
              </a:rPr>
              <a:t>ortonormal</a:t>
            </a:r>
            <a:r>
              <a:rPr lang="pt-BR" dirty="0" smtClean="0">
                <a:solidFill>
                  <a:schemeClr val="tx1"/>
                </a:solidFill>
              </a:rPr>
              <a:t> de espaço de Hilbert</a:t>
            </a:r>
          </a:p>
          <a:p>
            <a:pPr marL="45720" indent="0" fontAlgn="base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45720" indent="0" fontAlgn="base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45720" indent="0" fontAlgn="base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marL="45720" indent="0" fontAlgn="base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45720" indent="0" fontAlgn="base">
              <a:buNone/>
            </a:pPr>
            <a:r>
              <a:rPr lang="pt-BR" sz="1600" dirty="0" err="1" smtClean="0">
                <a:solidFill>
                  <a:schemeClr val="tx1"/>
                </a:solidFill>
              </a:rPr>
              <a:t>Haar</a:t>
            </a:r>
            <a:r>
              <a:rPr lang="pt-BR" sz="1600" dirty="0" smtClean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wavelet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method</a:t>
            </a:r>
            <a:r>
              <a:rPr lang="pt-BR" sz="1600" dirty="0">
                <a:solidFill>
                  <a:schemeClr val="tx1"/>
                </a:solidFill>
              </a:rPr>
              <a:t> for </a:t>
            </a:r>
            <a:r>
              <a:rPr lang="pt-BR" sz="1600" dirty="0" err="1">
                <a:solidFill>
                  <a:schemeClr val="tx1"/>
                </a:solidFill>
              </a:rPr>
              <a:t>solving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Fisher’s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 smtClean="0">
                <a:solidFill>
                  <a:schemeClr val="tx1"/>
                </a:solidFill>
              </a:rPr>
              <a:t>equation</a:t>
            </a:r>
            <a:r>
              <a:rPr lang="pt-BR" sz="1600" dirty="0" smtClean="0">
                <a:solidFill>
                  <a:schemeClr val="tx1"/>
                </a:solidFill>
              </a:rPr>
              <a:t>, </a:t>
            </a:r>
            <a:r>
              <a:rPr lang="pt-BR" sz="1600" dirty="0" smtClean="0">
                <a:solidFill>
                  <a:schemeClr val="tx1"/>
                </a:solidFill>
                <a:hlinkClick r:id="rId3"/>
              </a:rPr>
              <a:t>G. </a:t>
            </a:r>
            <a:r>
              <a:rPr lang="pt-BR" sz="1600" dirty="0" err="1" smtClean="0">
                <a:solidFill>
                  <a:schemeClr val="tx1"/>
                </a:solidFill>
                <a:hlinkClick r:id="rId3"/>
              </a:rPr>
              <a:t>Zariharan</a:t>
            </a:r>
            <a:r>
              <a:rPr lang="pt-BR" sz="1600" dirty="0" smtClean="0">
                <a:solidFill>
                  <a:schemeClr val="tx1"/>
                </a:solidFill>
              </a:rPr>
              <a:t>,</a:t>
            </a:r>
            <a:r>
              <a:rPr lang="pt-BR" sz="1600" dirty="0">
                <a:solidFill>
                  <a:schemeClr val="tx1"/>
                </a:solidFill>
              </a:rPr>
              <a:t> </a:t>
            </a:r>
            <a:r>
              <a:rPr lang="pt-BR" sz="1600" dirty="0" smtClean="0">
                <a:solidFill>
                  <a:schemeClr val="tx1"/>
                </a:solidFill>
                <a:hlinkClick r:id="rId3"/>
              </a:rPr>
              <a:t>K</a:t>
            </a:r>
            <a:r>
              <a:rPr lang="pt-BR" sz="1600" dirty="0">
                <a:solidFill>
                  <a:schemeClr val="tx1"/>
                </a:solidFill>
                <a:hlinkClick r:id="rId3"/>
              </a:rPr>
              <a:t>. </a:t>
            </a:r>
            <a:r>
              <a:rPr lang="pt-BR" sz="1600" dirty="0" err="1" smtClean="0">
                <a:solidFill>
                  <a:schemeClr val="tx1"/>
                </a:solidFill>
                <a:hlinkClick r:id="rId3"/>
              </a:rPr>
              <a:t>Kannan</a:t>
            </a:r>
            <a:r>
              <a:rPr lang="pt-BR" sz="1600" dirty="0" smtClean="0">
                <a:solidFill>
                  <a:schemeClr val="tx1"/>
                </a:solidFill>
              </a:rPr>
              <a:t>, </a:t>
            </a:r>
            <a:r>
              <a:rPr lang="pt-BR" sz="1600" dirty="0" smtClean="0">
                <a:solidFill>
                  <a:schemeClr val="tx1"/>
                </a:solidFill>
                <a:hlinkClick r:id="rId3"/>
              </a:rPr>
              <a:t>K.R</a:t>
            </a:r>
            <a:r>
              <a:rPr lang="pt-BR" sz="1600" dirty="0">
                <a:solidFill>
                  <a:schemeClr val="tx1"/>
                </a:solidFill>
                <a:hlinkClick r:id="rId3"/>
              </a:rPr>
              <a:t>. </a:t>
            </a:r>
            <a:r>
              <a:rPr lang="pt-BR" sz="1600" dirty="0" err="1" smtClean="0">
                <a:solidFill>
                  <a:schemeClr val="tx1"/>
                </a:solidFill>
                <a:hlinkClick r:id="rId3"/>
              </a:rPr>
              <a:t>Sharma</a:t>
            </a:r>
            <a:endParaRPr lang="pt-BR" sz="16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82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err="1" smtClean="0"/>
              <a:t>Haar</a:t>
            </a:r>
            <a:r>
              <a:rPr lang="pt-BR" sz="3600" dirty="0" smtClean="0"/>
              <a:t> – tempo discreto 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pic>
        <p:nvPicPr>
          <p:cNvPr id="3" name="Picture 2" descr="D:\Apresentações\SPS\2012\Haar_ti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58078"/>
            <a:ext cx="7488832" cy="561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99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err="1" smtClean="0"/>
              <a:t>Haar</a:t>
            </a:r>
            <a:r>
              <a:rPr lang="pt-BR" sz="3600" dirty="0" smtClean="0"/>
              <a:t> – cálculo dos coeficientes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ço Reservado para Conteú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99592" y="980728"/>
                <a:ext cx="6860232" cy="5328592"/>
              </a:xfrm>
            </p:spPr>
            <p:txBody>
              <a:bodyPr>
                <a:normAutofit/>
              </a:bodyPr>
              <a:lstStyle/>
              <a:p>
                <a:pPr lvl="1"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pt-BR" sz="2800" b="0" i="1" smtClean="0">
                        <a:latin typeface="Cambria Math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pt-BR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sz="2800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pt-BR" sz="2800" b="0" i="0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pt-BR" sz="28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pt-BR" sz="2800" b="0" i="1" smtClean="0">
                            <a:latin typeface="Cambria Math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t-BR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800" i="1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pt-BR" sz="28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pt-BR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800" b="0" i="1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pt-BR" sz="28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pt-BR" sz="2800" b="0" i="1" smtClean="0">
                            <a:latin typeface="Cambria Math"/>
                          </a:rPr>
                          <m:t>[</m:t>
                        </m:r>
                        <m:r>
                          <a:rPr lang="pt-BR" sz="2800" b="0" i="1" smtClean="0">
                            <a:latin typeface="Cambria Math"/>
                          </a:rPr>
                          <m:t>𝑛</m:t>
                        </m:r>
                        <m:r>
                          <a:rPr lang="pt-BR" sz="2800" b="0" i="1" smtClean="0">
                            <a:latin typeface="Cambria Math"/>
                          </a:rPr>
                          <m:t>]</m:t>
                        </m:r>
                      </m:e>
                    </m:nary>
                    <m:r>
                      <a:rPr lang="pt-BR" sz="2800" b="0" i="0" smtClean="0">
                        <a:latin typeface="Cambria Math"/>
                      </a:rPr>
                      <m:t> </m:t>
                    </m:r>
                  </m:oMath>
                </a14:m>
                <a:endParaRPr lang="pt-BR" dirty="0" smtClean="0"/>
              </a:p>
              <a:p>
                <a:pPr lvl="1">
                  <a:lnSpc>
                    <a:spcPct val="200000"/>
                  </a:lnSpc>
                </a:pPr>
                <a:r>
                  <a:rPr lang="pt-BR" sz="2400" dirty="0" smtClean="0"/>
                  <a:t>Ortogonalidade:</a:t>
                </a:r>
              </a:p>
              <a:p>
                <a:pPr lvl="2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pt-BR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pt-BR" sz="2400" b="0" i="1" smtClean="0"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pt-BR" sz="24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pt-BR" sz="2400" i="1">
                            <a:latin typeface="Cambria Math"/>
                          </a:rPr>
                          <m:t>[</m:t>
                        </m:r>
                        <m:r>
                          <a:rPr lang="pt-BR" sz="2400" i="1">
                            <a:latin typeface="Cambria Math"/>
                          </a:rPr>
                          <m:t>𝑛</m:t>
                        </m:r>
                        <m:r>
                          <a:rPr lang="pt-BR" sz="2400" i="1">
                            <a:latin typeface="Cambria Math"/>
                          </a:rPr>
                          <m:t>]</m:t>
                        </m:r>
                        <m:sSub>
                          <m:sSub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pt-BR" sz="24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pt-BR" sz="2400" i="1">
                            <a:latin typeface="Cambria Math"/>
                          </a:rPr>
                          <m:t>[</m:t>
                        </m:r>
                        <m:r>
                          <a:rPr lang="pt-BR" sz="2400" i="1">
                            <a:latin typeface="Cambria Math"/>
                          </a:rPr>
                          <m:t>𝑛</m:t>
                        </m:r>
                        <m:r>
                          <a:rPr lang="pt-BR" sz="2400" i="1">
                            <a:latin typeface="Cambria Math"/>
                          </a:rPr>
                          <m:t>]</m:t>
                        </m:r>
                      </m:e>
                    </m:nary>
                    <m:r>
                      <a:rPr lang="pt-BR" sz="2400" b="0" i="1" smtClean="0">
                        <a:latin typeface="Cambria Math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pt-BR" sz="2400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sz="2400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pt-BR" sz="2400" b="0" i="1" smtClean="0">
                                <a:latin typeface="Cambria Math"/>
                              </a:rPr>
                              <m:t>1, </m:t>
                            </m:r>
                            <m:r>
                              <a:rPr lang="pt-BR" sz="2400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pt-BR" sz="2400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pt-BR" sz="2400" b="0" i="1" smtClean="0">
                                <a:latin typeface="Cambria Math"/>
                              </a:rPr>
                              <m:t>𝑗</m:t>
                            </m:r>
                          </m:e>
                          <m:e>
                            <m:r>
                              <a:rPr lang="pt-BR" sz="2400" b="0" i="1" smtClean="0">
                                <a:latin typeface="Cambria Math"/>
                              </a:rPr>
                              <m:t>0, </m:t>
                            </m:r>
                            <m:r>
                              <a:rPr lang="pt-BR" sz="2400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pt-BR" sz="2400" b="0" i="1" smtClean="0">
                                <a:latin typeface="Cambria Math"/>
                                <a:ea typeface="Cambria Math"/>
                              </a:rPr>
                              <m:t>≠</m:t>
                            </m:r>
                            <m:r>
                              <a:rPr lang="pt-BR" sz="2400" b="0" i="1" smtClean="0"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e>
                        </m:eqArr>
                      </m:e>
                    </m:d>
                  </m:oMath>
                </a14:m>
                <a:endParaRPr lang="pt-BR" dirty="0" smtClean="0"/>
              </a:p>
              <a:p>
                <a:pPr lvl="1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pt-BR" sz="24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pt-BR" sz="240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pt-BR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pt-BR" sz="2400" b="0" i="1" smtClean="0"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r>
                          <a:rPr lang="pt-BR" sz="2400" i="1">
                            <a:latin typeface="Cambria Math"/>
                          </a:rPr>
                          <m:t>𝑥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t-BR" sz="2400" i="1">
                                <a:latin typeface="Cambria Math"/>
                              </a:rPr>
                              <m:t>𝑛</m:t>
                            </m:r>
                          </m:e>
                        </m:d>
                        <m:sSub>
                          <m:sSub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pt-BR" sz="24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pt-BR" sz="2400" i="1">
                            <a:latin typeface="Cambria Math"/>
                          </a:rPr>
                          <m:t>[</m:t>
                        </m:r>
                        <m:r>
                          <a:rPr lang="pt-BR" sz="2400" i="1">
                            <a:latin typeface="Cambria Math"/>
                          </a:rPr>
                          <m:t>𝑛</m:t>
                        </m:r>
                        <m:r>
                          <a:rPr lang="pt-BR" sz="2400" i="1">
                            <a:latin typeface="Cambria Math"/>
                          </a:rPr>
                          <m:t>]</m:t>
                        </m:r>
                      </m:e>
                    </m:nary>
                    <m:r>
                      <a:rPr lang="pt-BR" sz="2400">
                        <a:latin typeface="Cambria Math"/>
                      </a:rPr>
                      <m:t> </m:t>
                    </m:r>
                  </m:oMath>
                </a14:m>
                <a:endParaRPr lang="pt-BR" sz="2400" dirty="0"/>
              </a:p>
              <a:p>
                <a:pPr marL="365760" lvl="1" indent="0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99592" y="980728"/>
                <a:ext cx="6860232" cy="532859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58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968880" cy="1008112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Representação de Sinais</a:t>
            </a:r>
            <a:endParaRPr lang="pt-BR" dirty="0"/>
          </a:p>
        </p:txBody>
      </p:sp>
      <p:pic>
        <p:nvPicPr>
          <p:cNvPr id="3" name="Picture 2" descr="D:\Apresentações\SPS\2012\180px-Fourier_Serie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3312368" cy="497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3779912" y="1828232"/>
            <a:ext cx="5364088" cy="3689000"/>
          </a:xfrm>
        </p:spPr>
        <p:txBody>
          <a:bodyPr>
            <a:normAutofit fontScale="92500"/>
          </a:bodyPr>
          <a:lstStyle/>
          <a:p>
            <a:r>
              <a:rPr lang="pt-BR" sz="2800" dirty="0" smtClean="0"/>
              <a:t>Combinação de sinais conhecidos</a:t>
            </a:r>
          </a:p>
          <a:p>
            <a:r>
              <a:rPr lang="pt-BR" sz="2800" dirty="0" smtClean="0"/>
              <a:t>Objetivos:</a:t>
            </a:r>
          </a:p>
          <a:p>
            <a:pPr lvl="1"/>
            <a:r>
              <a:rPr lang="pt-BR" sz="2800" dirty="0" smtClean="0"/>
              <a:t>Analisar</a:t>
            </a:r>
          </a:p>
          <a:p>
            <a:pPr lvl="1"/>
            <a:r>
              <a:rPr lang="pt-BR" sz="2800" dirty="0" smtClean="0"/>
              <a:t>Extrair informação</a:t>
            </a:r>
          </a:p>
          <a:p>
            <a:pPr lvl="1"/>
            <a:r>
              <a:rPr lang="pt-BR" sz="2800" dirty="0" smtClean="0"/>
              <a:t>Filtrar</a:t>
            </a:r>
          </a:p>
          <a:p>
            <a:pPr lvl="1"/>
            <a:r>
              <a:rPr lang="pt-BR" sz="2800" dirty="0" smtClean="0"/>
              <a:t>Aproximar sinal</a:t>
            </a:r>
          </a:p>
          <a:p>
            <a:pPr lvl="1"/>
            <a:r>
              <a:rPr lang="pt-BR" sz="2800" dirty="0" smtClean="0"/>
              <a:t>Comprimir</a:t>
            </a:r>
            <a:endParaRPr lang="en-US" sz="2800" dirty="0"/>
          </a:p>
          <a:p>
            <a:pPr lvl="1"/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619672" y="6351534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 algn="ctr">
              <a:buNone/>
            </a:pPr>
            <a:r>
              <a:rPr lang="pt-BR" dirty="0" smtClean="0"/>
              <a:t>(</a:t>
            </a:r>
            <a:r>
              <a:rPr lang="pt-BR" dirty="0" err="1" smtClean="0"/>
              <a:t>Wikipedia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286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/>
              <a:t>C</a:t>
            </a:r>
            <a:r>
              <a:rPr lang="pt-BR" sz="3600" dirty="0" smtClean="0"/>
              <a:t>álculo dos coeficientes - Correlação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6" name="Retângulo 5"/>
          <p:cNvSpPr/>
          <p:nvPr/>
        </p:nvSpPr>
        <p:spPr>
          <a:xfrm>
            <a:off x="683568" y="6336798"/>
            <a:ext cx="73858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The World According to Wavelets, B. B. Hubbard</a:t>
            </a:r>
            <a:endParaRPr lang="pt-BR" sz="1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9" y="806342"/>
            <a:ext cx="8323459" cy="5413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7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err="1" smtClean="0"/>
              <a:t>Haar</a:t>
            </a:r>
            <a:r>
              <a:rPr lang="pt-BR" sz="3600" dirty="0" smtClean="0"/>
              <a:t> e filtragem</a:t>
            </a:r>
            <a:endParaRPr lang="pt-BR" sz="3600" dirty="0"/>
          </a:p>
        </p:txBody>
      </p:sp>
      <p:pic>
        <p:nvPicPr>
          <p:cNvPr id="3" name="Picture 2" descr="D:\Apresentações\SPS\2012\Haar_time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5297488" cy="397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D:\Apresentações\SPS\2012\img2105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22"/>
          <a:stretch/>
        </p:blipFill>
        <p:spPr bwMode="auto">
          <a:xfrm>
            <a:off x="5652120" y="1700808"/>
            <a:ext cx="322785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501745" y="4437112"/>
            <a:ext cx="23637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>
                <a:hlinkClick r:id="rId4"/>
              </a:rPr>
              <a:t>http://www.dsprelated.com/dspbooks/sasp/Discrete_Wavelet_Filterbank.html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4364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err="1" smtClean="0"/>
              <a:t>Haar</a:t>
            </a:r>
            <a:r>
              <a:rPr lang="pt-BR" sz="3600" dirty="0" smtClean="0"/>
              <a:t> e filtragem</a:t>
            </a:r>
            <a:endParaRPr lang="pt-BR" sz="3600" dirty="0"/>
          </a:p>
        </p:txBody>
      </p:sp>
      <p:pic>
        <p:nvPicPr>
          <p:cNvPr id="4" name="Picture 2" descr="D:\Apresentações\SPS\2012\img210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22"/>
          <a:stretch/>
        </p:blipFill>
        <p:spPr bwMode="auto">
          <a:xfrm>
            <a:off x="179512" y="1700808"/>
            <a:ext cx="322785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Apresentações\SPS\2012\Haar_Frequency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4" t="4084" r="6818" b="4657"/>
          <a:stretch/>
        </p:blipFill>
        <p:spPr bwMode="auto">
          <a:xfrm>
            <a:off x="3563888" y="1268760"/>
            <a:ext cx="538607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1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DFT e filtragem</a:t>
            </a:r>
            <a:endParaRPr lang="pt-BR" sz="3600" dirty="0"/>
          </a:p>
        </p:txBody>
      </p:sp>
      <p:pic>
        <p:nvPicPr>
          <p:cNvPr id="1026" name="Picture 2" descr="D:\Apresentações\SPS\2012\f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12776"/>
            <a:ext cx="5297488" cy="397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Apresentações\SPS\2012\FFT_Filter_Bank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08"/>
          <a:stretch/>
        </p:blipFill>
        <p:spPr bwMode="auto">
          <a:xfrm>
            <a:off x="138775" y="2132856"/>
            <a:ext cx="337918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95535" y="4509120"/>
            <a:ext cx="31224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http://www.grin.com/en/doc/272408/fixed-analysis-adaptive-synthesis-filter-banks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899592" y="5445224"/>
            <a:ext cx="5976664" cy="86409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pt-BR" dirty="0"/>
              <a:t>1º bloco: y</a:t>
            </a:r>
            <a:r>
              <a:rPr lang="pt-BR" baseline="-25000" dirty="0"/>
              <a:t>0</a:t>
            </a:r>
            <a:r>
              <a:rPr lang="pt-BR" dirty="0"/>
              <a:t>[0] = x[0] + x[1] + ... + x[N-1</a:t>
            </a:r>
            <a:r>
              <a:rPr lang="pt-BR" dirty="0" smtClean="0"/>
              <a:t>]</a:t>
            </a:r>
          </a:p>
          <a:p>
            <a:pPr marL="365760" lvl="1" indent="0">
              <a:buNone/>
            </a:pPr>
            <a:r>
              <a:rPr lang="pt-BR" dirty="0" smtClean="0"/>
              <a:t>2º </a:t>
            </a:r>
            <a:r>
              <a:rPr lang="pt-BR" dirty="0"/>
              <a:t>bloco: </a:t>
            </a:r>
            <a:r>
              <a:rPr lang="pt-BR" dirty="0" smtClean="0"/>
              <a:t>y</a:t>
            </a:r>
            <a:r>
              <a:rPr lang="pt-BR" baseline="-25000" dirty="0" smtClean="0"/>
              <a:t>0</a:t>
            </a:r>
            <a:r>
              <a:rPr lang="pt-BR" dirty="0" smtClean="0"/>
              <a:t>[1] </a:t>
            </a:r>
            <a:r>
              <a:rPr lang="pt-BR" dirty="0"/>
              <a:t>= </a:t>
            </a:r>
            <a:r>
              <a:rPr lang="pt-BR" dirty="0" smtClean="0"/>
              <a:t>x[N] </a:t>
            </a:r>
            <a:r>
              <a:rPr lang="pt-BR" dirty="0"/>
              <a:t>+ </a:t>
            </a:r>
            <a:r>
              <a:rPr lang="pt-BR" dirty="0" smtClean="0"/>
              <a:t>x[N+1</a:t>
            </a:r>
            <a:r>
              <a:rPr lang="pt-BR" dirty="0"/>
              <a:t>] + ... + </a:t>
            </a:r>
            <a:r>
              <a:rPr lang="pt-BR" dirty="0" smtClean="0"/>
              <a:t>x[2N-1]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15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Outras </a:t>
            </a:r>
            <a:r>
              <a:rPr lang="pt-BR" sz="3600" smtClean="0"/>
              <a:t>Wavelets</a:t>
            </a:r>
            <a:endParaRPr lang="pt-BR" sz="3600" dirty="0"/>
          </a:p>
        </p:txBody>
      </p:sp>
      <p:sp>
        <p:nvSpPr>
          <p:cNvPr id="4" name="Retângulo 3"/>
          <p:cNvSpPr/>
          <p:nvPr/>
        </p:nvSpPr>
        <p:spPr>
          <a:xfrm>
            <a:off x="755576" y="6059799"/>
            <a:ext cx="73858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Conceptual Wavelets, D. L. Fugal</a:t>
            </a:r>
            <a:endParaRPr lang="pt-BR" sz="1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02" y="936443"/>
            <a:ext cx="8532440" cy="498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3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err="1" smtClean="0"/>
              <a:t>Daubechies</a:t>
            </a:r>
            <a:endParaRPr lang="pt-BR" sz="3600" dirty="0"/>
          </a:p>
        </p:txBody>
      </p:sp>
      <p:pic>
        <p:nvPicPr>
          <p:cNvPr id="2050" name="Picture 2" descr="D:\Apresentações\SPS\2012\db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80928"/>
            <a:ext cx="5297487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Apresentações\SPS\2012\db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809" y="875848"/>
            <a:ext cx="5297487" cy="193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Apresentações\SPS\2012\db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25144"/>
            <a:ext cx="5297488" cy="196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17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Outras </a:t>
            </a:r>
            <a:r>
              <a:rPr lang="pt-BR" sz="3600" smtClean="0"/>
              <a:t>Wavelets</a:t>
            </a:r>
            <a:endParaRPr lang="pt-BR" sz="3600" dirty="0"/>
          </a:p>
        </p:txBody>
      </p:sp>
      <p:pic>
        <p:nvPicPr>
          <p:cNvPr id="2053" name="Picture 5" descr="D:\Apresentações\SPS\2012\dbfre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74" y="980728"/>
            <a:ext cx="7050956" cy="528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88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Condições sobre </a:t>
            </a:r>
            <a:r>
              <a:rPr lang="pt-BR" sz="3600" dirty="0" err="1" smtClean="0"/>
              <a:t>Wavelet</a:t>
            </a:r>
            <a:endParaRPr lang="pt-BR" sz="3600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899592" y="764704"/>
            <a:ext cx="6860232" cy="5328592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pt-BR" sz="2800" dirty="0" smtClean="0"/>
              <a:t>Média nula</a:t>
            </a:r>
            <a:endParaRPr lang="pt-BR" dirty="0" smtClean="0"/>
          </a:p>
          <a:p>
            <a:pPr lvl="1">
              <a:lnSpc>
                <a:spcPct val="200000"/>
              </a:lnSpc>
            </a:pPr>
            <a:r>
              <a:rPr lang="pt-BR" sz="2400" dirty="0" smtClean="0"/>
              <a:t>Regularidade:</a:t>
            </a:r>
            <a:endParaRPr lang="pt-BR" dirty="0"/>
          </a:p>
          <a:p>
            <a:pPr marL="365760" lvl="1" indent="0">
              <a:lnSpc>
                <a:spcPct val="200000"/>
              </a:lnSpc>
              <a:buNone/>
            </a:pPr>
            <a:endParaRPr lang="pt-BR" sz="2400" dirty="0"/>
          </a:p>
        </p:txBody>
      </p:sp>
      <p:pic>
        <p:nvPicPr>
          <p:cNvPr id="3" name="Picture 2" descr="D:\Apresentações\SPS\2012\Regularida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5835206" cy="397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0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Transformada de </a:t>
            </a:r>
            <a:r>
              <a:rPr lang="pt-BR" sz="3600" dirty="0" err="1" smtClean="0"/>
              <a:t>Haar</a:t>
            </a:r>
            <a:r>
              <a:rPr lang="pt-BR" sz="3600" dirty="0" smtClean="0"/>
              <a:t> - Exemplo</a:t>
            </a:r>
            <a:endParaRPr lang="pt-BR" sz="36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909454" y="3254759"/>
            <a:ext cx="2016225" cy="106673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fontAlgn="base">
              <a:buNone/>
            </a:pPr>
            <a:r>
              <a:rPr lang="en-US" dirty="0">
                <a:solidFill>
                  <a:schemeClr val="tx1"/>
                </a:solidFill>
              </a:rPr>
              <a:t>Wavelets for Computer Graphics: A Primer, by Eric </a:t>
            </a:r>
            <a:r>
              <a:rPr lang="en-US" dirty="0" err="1">
                <a:solidFill>
                  <a:schemeClr val="tx1"/>
                </a:solidFill>
              </a:rPr>
              <a:t>Stollnitz</a:t>
            </a:r>
            <a:r>
              <a:rPr lang="en-US" dirty="0">
                <a:solidFill>
                  <a:schemeClr val="tx1"/>
                </a:solidFill>
              </a:rPr>
              <a:t>, Tony </a:t>
            </a:r>
            <a:r>
              <a:rPr lang="en-US" dirty="0" err="1">
                <a:solidFill>
                  <a:schemeClr val="tx1"/>
                </a:solidFill>
              </a:rPr>
              <a:t>DeRose</a:t>
            </a:r>
            <a:r>
              <a:rPr lang="en-US" dirty="0">
                <a:solidFill>
                  <a:schemeClr val="tx1"/>
                </a:solidFill>
              </a:rPr>
              <a:t> and David </a:t>
            </a:r>
            <a:r>
              <a:rPr lang="en-US" dirty="0" err="1">
                <a:solidFill>
                  <a:schemeClr val="tx1"/>
                </a:solidFill>
              </a:rPr>
              <a:t>Salesin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6924675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D:\Apresentações\SPS\2012\Haar_time_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52936"/>
            <a:ext cx="5297488" cy="397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49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err="1" smtClean="0"/>
              <a:t>Haar</a:t>
            </a:r>
            <a:r>
              <a:rPr lang="pt-BR" sz="3600" dirty="0" smtClean="0"/>
              <a:t> - Interpretação</a:t>
            </a:r>
            <a:endParaRPr lang="pt-BR" sz="3600" dirty="0"/>
          </a:p>
        </p:txBody>
      </p:sp>
      <p:cxnSp>
        <p:nvCxnSpPr>
          <p:cNvPr id="7" name="Conector de seta reta 6"/>
          <p:cNvCxnSpPr/>
          <p:nvPr/>
        </p:nvCxnSpPr>
        <p:spPr>
          <a:xfrm>
            <a:off x="899592" y="342900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1979712" y="3212976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2123728" y="3284984"/>
            <a:ext cx="1296144" cy="504056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pt-BR" dirty="0" smtClean="0"/>
              <a:t>Diferença</a:t>
            </a:r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3563888" y="342900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4644008" y="3212976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4644008" y="3356992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Joga fora 50%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1979712" y="4005064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2267744" y="4113076"/>
            <a:ext cx="864096" cy="32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Soma</a:t>
            </a:r>
            <a:endParaRPr lang="pt-BR" dirty="0"/>
          </a:p>
        </p:txBody>
      </p:sp>
      <p:cxnSp>
        <p:nvCxnSpPr>
          <p:cNvPr id="16" name="Conector de seta reta 15"/>
          <p:cNvCxnSpPr/>
          <p:nvPr/>
        </p:nvCxnSpPr>
        <p:spPr>
          <a:xfrm>
            <a:off x="3563888" y="422108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4644008" y="4005064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4644008" y="4149080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Joga fora 50%</a:t>
            </a:r>
            <a:endParaRPr lang="pt-BR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1439652" y="3429000"/>
            <a:ext cx="0" cy="828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endCxn id="14" idx="1"/>
          </p:cNvCxnSpPr>
          <p:nvPr/>
        </p:nvCxnSpPr>
        <p:spPr>
          <a:xfrm>
            <a:off x="1439652" y="4257092"/>
            <a:ext cx="5400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>
            <a:stCxn id="17" idx="3"/>
            <a:endCxn id="31" idx="1"/>
          </p:cNvCxnSpPr>
          <p:nvPr/>
        </p:nvCxnSpPr>
        <p:spPr>
          <a:xfrm>
            <a:off x="6228184" y="42570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 30"/>
          <p:cNvSpPr/>
          <p:nvPr/>
        </p:nvSpPr>
        <p:spPr>
          <a:xfrm>
            <a:off x="7092280" y="4005064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spaço Reservado para Conteúdo 2"/>
          <p:cNvSpPr txBox="1">
            <a:spLocks/>
          </p:cNvSpPr>
          <p:nvPr/>
        </p:nvSpPr>
        <p:spPr>
          <a:xfrm>
            <a:off x="7380312" y="4077072"/>
            <a:ext cx="1296144" cy="32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Repete</a:t>
            </a:r>
            <a:endParaRPr lang="pt-BR" dirty="0"/>
          </a:p>
        </p:txBody>
      </p:sp>
      <p:cxnSp>
        <p:nvCxnSpPr>
          <p:cNvPr id="35" name="Conector de seta reta 34"/>
          <p:cNvCxnSpPr/>
          <p:nvPr/>
        </p:nvCxnSpPr>
        <p:spPr>
          <a:xfrm>
            <a:off x="899592" y="515719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ângulo 35"/>
          <p:cNvSpPr/>
          <p:nvPr/>
        </p:nvSpPr>
        <p:spPr>
          <a:xfrm>
            <a:off x="1979712" y="4941168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Espaço Reservado para Conteúdo 2"/>
          <p:cNvSpPr txBox="1">
            <a:spLocks/>
          </p:cNvSpPr>
          <p:nvPr/>
        </p:nvSpPr>
        <p:spPr>
          <a:xfrm>
            <a:off x="2123728" y="5085184"/>
            <a:ext cx="1296144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Passa altas</a:t>
            </a:r>
            <a:endParaRPr lang="pt-BR" dirty="0"/>
          </a:p>
        </p:txBody>
      </p:sp>
      <p:cxnSp>
        <p:nvCxnSpPr>
          <p:cNvPr id="38" name="Conector de seta reta 37"/>
          <p:cNvCxnSpPr/>
          <p:nvPr/>
        </p:nvCxnSpPr>
        <p:spPr>
          <a:xfrm>
            <a:off x="3563888" y="515719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/>
        </p:nvSpPr>
        <p:spPr>
          <a:xfrm>
            <a:off x="4644008" y="4941168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Espaço Reservado para Conteúdo 2"/>
          <p:cNvSpPr txBox="1">
            <a:spLocks/>
          </p:cNvSpPr>
          <p:nvPr/>
        </p:nvSpPr>
        <p:spPr>
          <a:xfrm>
            <a:off x="4644008" y="5085184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Joga fora 50%</a:t>
            </a:r>
            <a:endParaRPr lang="pt-BR" dirty="0"/>
          </a:p>
        </p:txBody>
      </p:sp>
      <p:sp>
        <p:nvSpPr>
          <p:cNvPr id="41" name="Retângulo 40"/>
          <p:cNvSpPr/>
          <p:nvPr/>
        </p:nvSpPr>
        <p:spPr>
          <a:xfrm>
            <a:off x="1979712" y="5733256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Espaço Reservado para Conteúdo 2"/>
          <p:cNvSpPr txBox="1">
            <a:spLocks/>
          </p:cNvSpPr>
          <p:nvPr/>
        </p:nvSpPr>
        <p:spPr>
          <a:xfrm>
            <a:off x="2195736" y="5877272"/>
            <a:ext cx="1296144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Passa baixas</a:t>
            </a:r>
            <a:endParaRPr lang="pt-BR" dirty="0"/>
          </a:p>
        </p:txBody>
      </p:sp>
      <p:cxnSp>
        <p:nvCxnSpPr>
          <p:cNvPr id="43" name="Conector de seta reta 42"/>
          <p:cNvCxnSpPr/>
          <p:nvPr/>
        </p:nvCxnSpPr>
        <p:spPr>
          <a:xfrm>
            <a:off x="3563888" y="594928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ângulo 43"/>
          <p:cNvSpPr/>
          <p:nvPr/>
        </p:nvSpPr>
        <p:spPr>
          <a:xfrm>
            <a:off x="4644008" y="5733256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Espaço Reservado para Conteúdo 2"/>
          <p:cNvSpPr txBox="1">
            <a:spLocks/>
          </p:cNvSpPr>
          <p:nvPr/>
        </p:nvSpPr>
        <p:spPr>
          <a:xfrm>
            <a:off x="4644008" y="5877272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Joga fora 50%</a:t>
            </a:r>
            <a:endParaRPr lang="pt-BR" dirty="0"/>
          </a:p>
        </p:txBody>
      </p:sp>
      <p:cxnSp>
        <p:nvCxnSpPr>
          <p:cNvPr id="46" name="Conector reto 45"/>
          <p:cNvCxnSpPr/>
          <p:nvPr/>
        </p:nvCxnSpPr>
        <p:spPr>
          <a:xfrm>
            <a:off x="1439652" y="5157192"/>
            <a:ext cx="0" cy="828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>
            <a:endCxn id="41" idx="1"/>
          </p:cNvCxnSpPr>
          <p:nvPr/>
        </p:nvCxnSpPr>
        <p:spPr>
          <a:xfrm>
            <a:off x="1439652" y="5985284"/>
            <a:ext cx="5400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44" idx="3"/>
            <a:endCxn id="49" idx="1"/>
          </p:cNvCxnSpPr>
          <p:nvPr/>
        </p:nvCxnSpPr>
        <p:spPr>
          <a:xfrm>
            <a:off x="6228184" y="598528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7092280" y="5733256"/>
            <a:ext cx="1584176" cy="50405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Espaço Reservado para Conteúdo 2"/>
          <p:cNvSpPr txBox="1">
            <a:spLocks/>
          </p:cNvSpPr>
          <p:nvPr/>
        </p:nvSpPr>
        <p:spPr>
          <a:xfrm>
            <a:off x="7380312" y="5805264"/>
            <a:ext cx="1296144" cy="32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pt-BR" dirty="0" smtClean="0"/>
              <a:t>Repete</a:t>
            </a:r>
            <a:endParaRPr lang="pt-BR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09" y="910977"/>
            <a:ext cx="6924675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4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19872" y="116632"/>
            <a:ext cx="2269773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Fourier</a:t>
            </a:r>
            <a:endParaRPr lang="pt-BR" dirty="0"/>
          </a:p>
        </p:txBody>
      </p:sp>
      <p:pic>
        <p:nvPicPr>
          <p:cNvPr id="3" name="Picture 2" descr="D:\Apresentações\SPS\2012\Tr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559" y="1263404"/>
            <a:ext cx="6079778" cy="456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043608" y="5932688"/>
            <a:ext cx="6984776" cy="664664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Quando aparece cada frequência?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22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err="1" smtClean="0"/>
              <a:t>Haar</a:t>
            </a:r>
            <a:r>
              <a:rPr lang="pt-BR" sz="3600" dirty="0" smtClean="0"/>
              <a:t> e Filtros</a:t>
            </a:r>
            <a:endParaRPr lang="pt-BR" sz="3600" dirty="0"/>
          </a:p>
        </p:txBody>
      </p:sp>
      <p:sp>
        <p:nvSpPr>
          <p:cNvPr id="52" name="Espaço Reservado para Conteúdo 2"/>
          <p:cNvSpPr txBox="1">
            <a:spLocks/>
          </p:cNvSpPr>
          <p:nvPr/>
        </p:nvSpPr>
        <p:spPr>
          <a:xfrm>
            <a:off x="1763688" y="6093296"/>
            <a:ext cx="4608512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fontAlgn="base">
              <a:buNone/>
            </a:pPr>
            <a:r>
              <a:rPr lang="en-US" sz="1100" dirty="0">
                <a:solidFill>
                  <a:schemeClr val="tx1"/>
                </a:solidFill>
              </a:rPr>
              <a:t>http://www.engmath.dal.ca/courses/engm6610/notes/node6.html</a:t>
            </a:r>
            <a:endParaRPr lang="pt-BR" sz="1100" dirty="0"/>
          </a:p>
        </p:txBody>
      </p:sp>
      <p:pic>
        <p:nvPicPr>
          <p:cNvPr id="2050" name="Picture 2" descr="\epsfig {file=filterbank3.eps, width=6in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61" y="2060848"/>
            <a:ext cx="8166379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5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Generalizando</a:t>
            </a:r>
            <a:endParaRPr lang="pt-BR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052736"/>
            <a:ext cx="48387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149079"/>
            <a:ext cx="2380481" cy="2247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Espaço Reservado para Conteúdo 2"/>
          <p:cNvSpPr txBox="1">
            <a:spLocks/>
          </p:cNvSpPr>
          <p:nvPr/>
        </p:nvSpPr>
        <p:spPr>
          <a:xfrm>
            <a:off x="5580112" y="4149080"/>
            <a:ext cx="1368151" cy="648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fontAlgn="base">
              <a:buNone/>
            </a:pPr>
            <a:r>
              <a:rPr lang="en-US" sz="1400" dirty="0" err="1" smtClean="0">
                <a:solidFill>
                  <a:schemeClr val="tx1"/>
                </a:solidFill>
              </a:rPr>
              <a:t>Matlab</a:t>
            </a:r>
            <a:r>
              <a:rPr lang="en-US" sz="1400" dirty="0" smtClean="0">
                <a:solidFill>
                  <a:schemeClr val="tx1"/>
                </a:solidFill>
              </a:rPr>
              <a:t> Help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1274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Generalizando</a:t>
            </a:r>
            <a:endParaRPr lang="pt-BR" sz="3600" dirty="0"/>
          </a:p>
        </p:txBody>
      </p:sp>
      <p:sp>
        <p:nvSpPr>
          <p:cNvPr id="52" name="Espaço Reservado para Conteúdo 2"/>
          <p:cNvSpPr txBox="1">
            <a:spLocks/>
          </p:cNvSpPr>
          <p:nvPr/>
        </p:nvSpPr>
        <p:spPr>
          <a:xfrm>
            <a:off x="1763688" y="6309320"/>
            <a:ext cx="4608512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fontAlgn="base">
              <a:buNone/>
            </a:pPr>
            <a:r>
              <a:rPr lang="en-US" sz="1100" dirty="0">
                <a:solidFill>
                  <a:schemeClr val="tx1"/>
                </a:solidFill>
              </a:rPr>
              <a:t>http://www.engmath.dal.ca/courses/engm6610/notes/node6.html</a:t>
            </a:r>
            <a:endParaRPr lang="pt-BR" sz="1100" dirty="0"/>
          </a:p>
        </p:txBody>
      </p:sp>
      <p:pic>
        <p:nvPicPr>
          <p:cNvPr id="2050" name="Picture 2" descr="\epsfig {file=filterbank3.eps, width=6in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62" y="1124744"/>
            <a:ext cx="8166379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epsfig {file=synthbank3.eps, width=6in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95" y="3573016"/>
            <a:ext cx="837175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9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Generalizando</a:t>
            </a:r>
            <a:endParaRPr lang="pt-BR" sz="3600" dirty="0"/>
          </a:p>
        </p:txBody>
      </p:sp>
      <p:sp>
        <p:nvSpPr>
          <p:cNvPr id="52" name="Espaço Reservado para Conteúdo 2"/>
          <p:cNvSpPr txBox="1">
            <a:spLocks/>
          </p:cNvSpPr>
          <p:nvPr/>
        </p:nvSpPr>
        <p:spPr>
          <a:xfrm>
            <a:off x="1763688" y="5157192"/>
            <a:ext cx="6552728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fontAlgn="base">
              <a:buNone/>
            </a:pPr>
            <a:r>
              <a:rPr lang="en-US" sz="1100" dirty="0">
                <a:solidFill>
                  <a:schemeClr val="tx1"/>
                </a:solidFill>
              </a:rPr>
              <a:t>http://www.engmath.dal.ca/courses/engm6610/notes/node6.html</a:t>
            </a:r>
            <a:endParaRPr lang="pt-BR" sz="1100" dirty="0"/>
          </a:p>
        </p:txBody>
      </p:sp>
      <p:pic>
        <p:nvPicPr>
          <p:cNvPr id="3074" name="Picture 2" descr="\epsfig {file=perfrecondelay.eps, width=6in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85" y="1916832"/>
            <a:ext cx="768834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Condições sobre </a:t>
            </a:r>
            <a:r>
              <a:rPr lang="pt-BR" sz="3600" dirty="0" err="1" smtClean="0"/>
              <a:t>Wavelet</a:t>
            </a:r>
            <a:endParaRPr lang="pt-BR" sz="3600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899592" y="764704"/>
            <a:ext cx="6860232" cy="5328592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pt-BR" sz="2800" dirty="0" smtClean="0"/>
              <a:t>Relação entre filtros</a:t>
            </a:r>
            <a:endParaRPr lang="pt-BR" dirty="0" smtClean="0"/>
          </a:p>
        </p:txBody>
      </p:sp>
      <p:pic>
        <p:nvPicPr>
          <p:cNvPr id="4098" name="Picture 2" descr="D:\Apresentações\SPS\2012\Filtros_DB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77" y="1844824"/>
            <a:ext cx="8570845" cy="404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53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Transformada de </a:t>
            </a:r>
            <a:r>
              <a:rPr lang="pt-BR" sz="3600" dirty="0" err="1" smtClean="0"/>
              <a:t>Haar</a:t>
            </a:r>
            <a:r>
              <a:rPr lang="pt-BR" sz="3600" dirty="0" smtClean="0"/>
              <a:t> – 2D</a:t>
            </a:r>
            <a:endParaRPr lang="pt-BR" sz="3600" dirty="0"/>
          </a:p>
        </p:txBody>
      </p:sp>
      <p:pic>
        <p:nvPicPr>
          <p:cNvPr id="2051" name="Picture 3" descr="D:\Apresentações\SPS\2012\Haar_Ilustrad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1700808"/>
            <a:ext cx="587692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776163" y="4653136"/>
            <a:ext cx="7632848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 fontAlgn="base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Matlab</a:t>
            </a:r>
            <a:r>
              <a:rPr lang="en-US" dirty="0" smtClean="0">
                <a:solidFill>
                  <a:schemeClr val="tx1"/>
                </a:solidFill>
              </a:rPr>
              <a:t> help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01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936104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 smtClean="0"/>
              <a:t>Transformada de </a:t>
            </a:r>
            <a:r>
              <a:rPr lang="pt-BR" sz="3600" dirty="0" err="1" smtClean="0"/>
              <a:t>Haar</a:t>
            </a:r>
            <a:r>
              <a:rPr lang="pt-BR" sz="3600" dirty="0" smtClean="0"/>
              <a:t> - Exemplo</a:t>
            </a:r>
            <a:endParaRPr lang="pt-BR" sz="3600" dirty="0"/>
          </a:p>
        </p:txBody>
      </p:sp>
      <p:sp>
        <p:nvSpPr>
          <p:cNvPr id="4" name="Retângulo 3"/>
          <p:cNvSpPr/>
          <p:nvPr/>
        </p:nvSpPr>
        <p:spPr>
          <a:xfrm>
            <a:off x="2627784" y="1484784"/>
            <a:ext cx="38164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load </a:t>
            </a:r>
            <a:r>
              <a:rPr lang="en-US" dirty="0" err="1" smtClean="0"/>
              <a:t>leleccum</a:t>
            </a:r>
            <a:r>
              <a:rPr lang="en-US" dirty="0" smtClean="0"/>
              <a:t>;</a:t>
            </a:r>
          </a:p>
          <a:p>
            <a:r>
              <a:rPr lang="en-US" dirty="0" smtClean="0"/>
              <a:t>s </a:t>
            </a:r>
            <a:r>
              <a:rPr lang="en-US" dirty="0"/>
              <a:t>= </a:t>
            </a:r>
            <a:r>
              <a:rPr lang="en-US" dirty="0" err="1"/>
              <a:t>leleccum</a:t>
            </a:r>
            <a:r>
              <a:rPr lang="en-US" dirty="0"/>
              <a:t>(1:3920); </a:t>
            </a:r>
          </a:p>
          <a:p>
            <a:r>
              <a:rPr lang="en-US" dirty="0" err="1"/>
              <a:t>l_s</a:t>
            </a:r>
            <a:r>
              <a:rPr lang="en-US" dirty="0"/>
              <a:t> = length(s);</a:t>
            </a:r>
          </a:p>
          <a:p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cA1,cD1] = </a:t>
            </a:r>
            <a:r>
              <a:rPr lang="en-US" dirty="0" err="1"/>
              <a:t>dwt</a:t>
            </a:r>
            <a:r>
              <a:rPr lang="en-US" dirty="0"/>
              <a:t>(s,'db1');</a:t>
            </a:r>
          </a:p>
          <a:p>
            <a:endParaRPr lang="en-US" dirty="0"/>
          </a:p>
          <a:p>
            <a:r>
              <a:rPr lang="en-US" dirty="0" smtClean="0"/>
              <a:t>A1 </a:t>
            </a:r>
            <a:r>
              <a:rPr lang="en-US" dirty="0"/>
              <a:t>= </a:t>
            </a:r>
            <a:r>
              <a:rPr lang="en-US" dirty="0" err="1"/>
              <a:t>idwt</a:t>
            </a:r>
            <a:r>
              <a:rPr lang="en-US" dirty="0"/>
              <a:t>(cA1,[],'db1',l_s); </a:t>
            </a:r>
          </a:p>
          <a:p>
            <a:r>
              <a:rPr lang="en-US" dirty="0"/>
              <a:t>D1 = </a:t>
            </a:r>
            <a:r>
              <a:rPr lang="en-US" dirty="0" err="1"/>
              <a:t>idwt</a:t>
            </a:r>
            <a:r>
              <a:rPr lang="en-US" dirty="0"/>
              <a:t>([],cD1,'db1',l_s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wavemenu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77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7277" y="116632"/>
            <a:ext cx="43549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Sinal no Tempo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043608" y="5932688"/>
            <a:ext cx="6984776" cy="664664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Quando aparece cada frequência?</a:t>
            </a:r>
            <a:endParaRPr lang="pt-BR" dirty="0"/>
          </a:p>
        </p:txBody>
      </p:sp>
      <p:pic>
        <p:nvPicPr>
          <p:cNvPr id="3075" name="Picture 3" descr="D:\Apresentações\SPS\2012\Trem_temp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052736"/>
            <a:ext cx="6336706" cy="475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6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6246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Quando aparecem </a:t>
            </a:r>
            <a:r>
              <a:rPr lang="pt-BR" dirty="0" err="1" smtClean="0"/>
              <a:t>freqs</a:t>
            </a:r>
            <a:r>
              <a:rPr lang="pt-BR" dirty="0" smtClean="0"/>
              <a:t>?</a:t>
            </a:r>
            <a:endParaRPr lang="pt-BR" dirty="0"/>
          </a:p>
        </p:txBody>
      </p:sp>
      <p:pic>
        <p:nvPicPr>
          <p:cNvPr id="5122" name="Picture 2" descr="D:\Apresentações\SPS\2012\Trem_tempo_fl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4320480" cy="3240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Apresentações\SPS\2012\Trem_fli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047237"/>
            <a:ext cx="4937447" cy="370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58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Short Time Fourier </a:t>
            </a:r>
            <a:r>
              <a:rPr lang="pt-BR" dirty="0" err="1" smtClean="0"/>
              <a:t>Transform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043608" y="1108152"/>
            <a:ext cx="6984776" cy="664664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Dennis Gabor (1946)</a:t>
            </a:r>
            <a:endParaRPr lang="pt-BR" dirty="0"/>
          </a:p>
        </p:txBody>
      </p:sp>
      <p:pic>
        <p:nvPicPr>
          <p:cNvPr id="4098" name="Picture 2" descr="D:\Apresentações\SPS\2012\img4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551" y="1700808"/>
            <a:ext cx="6190793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0" y="5877272"/>
            <a:ext cx="8964488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pt-BR" sz="1800" dirty="0" smtClean="0">
                <a:hlinkClick r:id="rId3"/>
              </a:rPr>
              <a:t>www.math.ucdavis.edu</a:t>
            </a:r>
            <a:r>
              <a:rPr lang="pt-BR" sz="1800" dirty="0">
                <a:hlinkClick r:id="rId3"/>
              </a:rPr>
              <a:t>/~strohmer/research/gabor/gaborintro/node3.html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923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Primeiras Janelas</a:t>
            </a:r>
            <a:endParaRPr lang="pt-BR" dirty="0"/>
          </a:p>
        </p:txBody>
      </p:sp>
      <p:pic>
        <p:nvPicPr>
          <p:cNvPr id="7172" name="Picture 4" descr="D:\Apresentações\SPS\2012\Janel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86163"/>
            <a:ext cx="8064896" cy="5455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28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Short Time Fourier </a:t>
            </a:r>
            <a:r>
              <a:rPr lang="pt-BR" dirty="0" err="1" smtClean="0"/>
              <a:t>Transform</a:t>
            </a:r>
            <a:endParaRPr lang="pt-BR" dirty="0"/>
          </a:p>
        </p:txBody>
      </p:sp>
      <p:pic>
        <p:nvPicPr>
          <p:cNvPr id="2050" name="Picture 2" descr="J:\SPS\2012\STFT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056784" cy="529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46" y="116632"/>
            <a:ext cx="853142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Short Time Fourier </a:t>
            </a:r>
            <a:r>
              <a:rPr lang="pt-BR" dirty="0" err="1" smtClean="0"/>
              <a:t>Transform</a:t>
            </a:r>
            <a:endParaRPr lang="pt-BR" dirty="0"/>
          </a:p>
        </p:txBody>
      </p:sp>
      <p:pic>
        <p:nvPicPr>
          <p:cNvPr id="1026" name="Picture 2" descr="D:\Apresentações\SPS\2012\ST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200800" cy="540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4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gração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1978</TotalTime>
  <Words>469</Words>
  <Application>Microsoft Office PowerPoint</Application>
  <PresentationFormat>Apresentação na tela (4:3)</PresentationFormat>
  <Paragraphs>112</Paragraphs>
  <Slides>36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Integração</vt:lpstr>
      <vt:lpstr>Transformada Wavelet: O que é? Para que serve?</vt:lpstr>
      <vt:lpstr>Representação de Sinais</vt:lpstr>
      <vt:lpstr>Fourier</vt:lpstr>
      <vt:lpstr>Sinal no Tempo</vt:lpstr>
      <vt:lpstr>Quando aparecem freqs?</vt:lpstr>
      <vt:lpstr>Short Time Fourier Transform</vt:lpstr>
      <vt:lpstr>Primeiras Janelas</vt:lpstr>
      <vt:lpstr>Short Time Fourier Transform</vt:lpstr>
      <vt:lpstr>Short Time Fourier Transform</vt:lpstr>
      <vt:lpstr>Base para STFT</vt:lpstr>
      <vt:lpstr>Resolução</vt:lpstr>
      <vt:lpstr>Resolução</vt:lpstr>
      <vt:lpstr>Janelas Diferentes para Frequências Diferentes</vt:lpstr>
      <vt:lpstr>Resoluções Diferentes para Frequências Diferentes</vt:lpstr>
      <vt:lpstr>Resoluções Diferentes para Frequências Diferentes</vt:lpstr>
      <vt:lpstr>Janela, Frequência e Escala</vt:lpstr>
      <vt:lpstr>Por que senóide?  </vt:lpstr>
      <vt:lpstr>Haar – tempo discreto  </vt:lpstr>
      <vt:lpstr>Haar – cálculo dos coeficientes </vt:lpstr>
      <vt:lpstr>Cálculo dos coeficientes - Correlação </vt:lpstr>
      <vt:lpstr>Haar e filtragem</vt:lpstr>
      <vt:lpstr>Haar e filtragem</vt:lpstr>
      <vt:lpstr>DFT e filtragem</vt:lpstr>
      <vt:lpstr>Outras Wavelets</vt:lpstr>
      <vt:lpstr>Daubechies</vt:lpstr>
      <vt:lpstr>Outras Wavelets</vt:lpstr>
      <vt:lpstr>Condições sobre Wavelet</vt:lpstr>
      <vt:lpstr>Transformada de Haar - Exemplo</vt:lpstr>
      <vt:lpstr>Haar - Interpretação</vt:lpstr>
      <vt:lpstr>Haar e Filtros</vt:lpstr>
      <vt:lpstr>Generalizando</vt:lpstr>
      <vt:lpstr>Generalizando</vt:lpstr>
      <vt:lpstr>Generalizando</vt:lpstr>
      <vt:lpstr>Condições sobre Wavelet</vt:lpstr>
      <vt:lpstr>Transformada de Haar – 2D</vt:lpstr>
      <vt:lpstr>Transformada de Haar - Exemplo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Arranjo de Sensores e Estimação de Parâmetros</dc:title>
  <dc:creator>Administrador</dc:creator>
  <cp:lastModifiedBy>Admin</cp:lastModifiedBy>
  <cp:revision>74</cp:revision>
  <cp:lastPrinted>2012-10-11T19:34:48Z</cp:lastPrinted>
  <dcterms:created xsi:type="dcterms:W3CDTF">2010-10-15T12:56:41Z</dcterms:created>
  <dcterms:modified xsi:type="dcterms:W3CDTF">2012-10-19T18:29:25Z</dcterms:modified>
</cp:coreProperties>
</file>